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1.png" ContentType="image/png"/>
  <Override PartName="/ppt/media/image1.png" ContentType="image/png"/>
  <Override PartName="/ppt/media/image22.png" ContentType="image/png"/>
  <Override PartName="/ppt/media/image2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_rels/slideLayout4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15792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50296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81288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15792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550296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315792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50296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81288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body"/>
          </p:nvPr>
        </p:nvSpPr>
        <p:spPr>
          <a:xfrm>
            <a:off x="315792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body"/>
          </p:nvPr>
        </p:nvSpPr>
        <p:spPr>
          <a:xfrm>
            <a:off x="550296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315792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550296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81288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6"/>
          <p:cNvSpPr>
            <a:spLocks noGrp="1"/>
          </p:cNvSpPr>
          <p:nvPr>
            <p:ph type="body"/>
          </p:nvPr>
        </p:nvSpPr>
        <p:spPr>
          <a:xfrm>
            <a:off x="315792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body"/>
          </p:nvPr>
        </p:nvSpPr>
        <p:spPr>
          <a:xfrm>
            <a:off x="550296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315792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5502960" y="43052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81288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6"/>
          <p:cNvSpPr>
            <a:spLocks noGrp="1"/>
          </p:cNvSpPr>
          <p:nvPr>
            <p:ph type="body"/>
          </p:nvPr>
        </p:nvSpPr>
        <p:spPr>
          <a:xfrm>
            <a:off x="315792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5502960" y="4578840"/>
            <a:ext cx="223308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523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366800" y="45788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81288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366800" y="4305240"/>
            <a:ext cx="33843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812880" y="4578840"/>
            <a:ext cx="6935760" cy="249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88" t="2689" r="40107" b="39562"/>
          <a:stretch/>
        </p:blipFill>
        <p:spPr>
          <a:xfrm>
            <a:off x="0" y="0"/>
            <a:ext cx="5157720" cy="514332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07" t="35828" r="43283" b="11296"/>
          <a:stretch/>
        </p:blipFill>
        <p:spPr>
          <a:xfrm rot="10800000">
            <a:off x="6977160" y="0"/>
            <a:ext cx="2166840" cy="20124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537000" y="1578240"/>
            <a:ext cx="5017320" cy="157860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GB" sz="40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GB" sz="40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GB" sz="40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GB" sz="40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GB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C6259069-E1EB-4A07-81CD-B3F82FB1C600}" type="slidenum">
              <a:rPr b="0" lang="en-GB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GB" sz="1000" spc="-1" strike="noStrike">
              <a:latin typeface="Times New Roman"/>
            </a:endParaRPr>
          </a:p>
        </p:txBody>
      </p:sp>
      <p:sp>
        <p:nvSpPr>
          <p:cNvPr id="4" name="CustomShape 3"/>
          <p:cNvSpPr/>
          <p:nvPr/>
        </p:nvSpPr>
        <p:spPr>
          <a:xfrm rot="16200000">
            <a:off x="5760" y="-3960"/>
            <a:ext cx="2291040" cy="229968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4"/>
          <p:cNvSpPr/>
          <p:nvPr/>
        </p:nvSpPr>
        <p:spPr>
          <a:xfrm flipH="1">
            <a:off x="652680" y="576720"/>
            <a:ext cx="2299680" cy="229104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1"/>
          <p:cNvGrpSpPr/>
          <p:nvPr/>
        </p:nvGrpSpPr>
        <p:grpSpPr>
          <a:xfrm>
            <a:off x="4406760" y="0"/>
            <a:ext cx="4737240" cy="5142960"/>
            <a:chOff x="4406760" y="0"/>
            <a:chExt cx="4737240" cy="5142960"/>
          </a:xfrm>
        </p:grpSpPr>
        <p:sp>
          <p:nvSpPr>
            <p:cNvPr id="44" name="CustomShape 2"/>
            <p:cNvSpPr/>
            <p:nvPr/>
          </p:nvSpPr>
          <p:spPr>
            <a:xfrm rot="5400000">
              <a:off x="4408200" y="-1800"/>
              <a:ext cx="4733640" cy="473724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3"/>
            <p:cNvSpPr/>
            <p:nvPr/>
          </p:nvSpPr>
          <p:spPr>
            <a:xfrm rot="5400000">
              <a:off x="4841280" y="5400"/>
              <a:ext cx="4297680" cy="428652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"/>
            <p:cNvSpPr/>
            <p:nvPr/>
          </p:nvSpPr>
          <p:spPr>
            <a:xfrm rot="16200000">
              <a:off x="5618520" y="1236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5"/>
            <p:cNvSpPr/>
            <p:nvPr/>
          </p:nvSpPr>
          <p:spPr>
            <a:xfrm flipH="1">
              <a:off x="5850000" y="14439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6"/>
            <p:cNvSpPr/>
            <p:nvPr/>
          </p:nvSpPr>
          <p:spPr>
            <a:xfrm rot="16200000">
              <a:off x="5987160" y="2469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7"/>
            <p:cNvSpPr/>
            <p:nvPr/>
          </p:nvSpPr>
          <p:spPr>
            <a:xfrm flipH="1">
              <a:off x="6222240" y="26769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8"/>
            <p:cNvSpPr/>
            <p:nvPr/>
          </p:nvSpPr>
          <p:spPr>
            <a:xfrm rot="16200000">
              <a:off x="6675480" y="18622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9"/>
            <p:cNvSpPr/>
            <p:nvPr/>
          </p:nvSpPr>
          <p:spPr>
            <a:xfrm flipH="1">
              <a:off x="6908040" y="20696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10"/>
            <p:cNvSpPr/>
            <p:nvPr/>
          </p:nvSpPr>
          <p:spPr>
            <a:xfrm rot="16200000">
              <a:off x="6861240" y="24778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11"/>
            <p:cNvSpPr/>
            <p:nvPr/>
          </p:nvSpPr>
          <p:spPr>
            <a:xfrm flipH="1">
              <a:off x="7965360" y="2692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12"/>
            <p:cNvSpPr/>
            <p:nvPr/>
          </p:nvSpPr>
          <p:spPr>
            <a:xfrm flipH="1">
              <a:off x="8145000" y="33087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13"/>
            <p:cNvSpPr/>
            <p:nvPr/>
          </p:nvSpPr>
          <p:spPr>
            <a:xfrm rot="16200000">
              <a:off x="7047720" y="30952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14"/>
            <p:cNvSpPr/>
            <p:nvPr/>
          </p:nvSpPr>
          <p:spPr>
            <a:xfrm flipH="1">
              <a:off x="7276680" y="33026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15"/>
            <p:cNvSpPr/>
            <p:nvPr/>
          </p:nvSpPr>
          <p:spPr>
            <a:xfrm rot="16200000">
              <a:off x="7227360" y="37108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16"/>
            <p:cNvSpPr/>
            <p:nvPr/>
          </p:nvSpPr>
          <p:spPr>
            <a:xfrm flipH="1">
              <a:off x="7462440" y="3918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17"/>
            <p:cNvSpPr/>
            <p:nvPr/>
          </p:nvSpPr>
          <p:spPr>
            <a:xfrm rot="16200000">
              <a:off x="8102520" y="3718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18"/>
            <p:cNvSpPr/>
            <p:nvPr/>
          </p:nvSpPr>
          <p:spPr>
            <a:xfrm flipH="1">
              <a:off x="8334360" y="3925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19"/>
            <p:cNvSpPr/>
            <p:nvPr/>
          </p:nvSpPr>
          <p:spPr>
            <a:xfrm rot="16200000">
              <a:off x="8288280" y="43344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" name="PlaceHolder 2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39E8BD04-88C8-46F7-A015-178D84CCC937}" type="slidenum">
              <a:rPr b="0" lang="en-GB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GB" sz="1000" spc="-1" strike="noStrike">
              <a:latin typeface="Times New Roman"/>
            </a:endParaRPr>
          </a:p>
        </p:txBody>
      </p:sp>
      <p:sp>
        <p:nvSpPr>
          <p:cNvPr id="63" name="PlaceHolder 2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5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06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9"/>
          <p:cNvSpPr>
            <a:spLocks noGrp="1"/>
          </p:cNvSpPr>
          <p:nvPr>
            <p:ph type="body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B67C3F54-AAF7-474C-AB15-96555DE2BDE5}" type="slidenum">
              <a:rPr b="0" lang="en-GB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GB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"/>
          <p:cNvGrpSpPr/>
          <p:nvPr/>
        </p:nvGrpSpPr>
        <p:grpSpPr>
          <a:xfrm>
            <a:off x="0" y="4129200"/>
            <a:ext cx="698400" cy="683640"/>
            <a:chOff x="0" y="4129200"/>
            <a:chExt cx="698400" cy="683640"/>
          </a:xfrm>
        </p:grpSpPr>
        <p:sp>
          <p:nvSpPr>
            <p:cNvPr id="148" name="CustomShape 2"/>
            <p:cNvSpPr/>
            <p:nvPr/>
          </p:nvSpPr>
          <p:spPr>
            <a:xfrm rot="16200000">
              <a:off x="0" y="4129200"/>
              <a:ext cx="544320" cy="5443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3"/>
            <p:cNvSpPr/>
            <p:nvPr/>
          </p:nvSpPr>
          <p:spPr>
            <a:xfrm flipH="1">
              <a:off x="154080" y="4268520"/>
              <a:ext cx="544320" cy="54432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760" cy="52344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AFFB1EE1-33FA-43ED-A3EA-703FA2D90A54}" type="slidenum">
              <a:rPr b="0" lang="en-GB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GB" sz="1000" spc="-1" strike="noStrike">
              <a:latin typeface="Times New Roman"/>
            </a:endParaRPr>
          </a:p>
        </p:txBody>
      </p:sp>
      <p:sp>
        <p:nvSpPr>
          <p:cNvPr id="152" name="CustomShape 6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7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8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9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PlaceHolder 10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4483800" y="4277520"/>
            <a:ext cx="3470400" cy="865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Philip Mahama Akpanyi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               </a:t>
            </a: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Francis Nutefe Tsigbey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194" name="Imagem 2" descr=""/>
          <p:cNvPicPr/>
          <p:nvPr/>
        </p:nvPicPr>
        <p:blipFill>
          <a:blip r:embed="rId1"/>
          <a:stretch/>
        </p:blipFill>
        <p:spPr>
          <a:xfrm>
            <a:off x="3135600" y="1601640"/>
            <a:ext cx="5769720" cy="1284120"/>
          </a:xfrm>
          <a:prstGeom prst="rect">
            <a:avLst/>
          </a:prstGeom>
          <a:ln>
            <a:noFill/>
          </a:ln>
        </p:spPr>
      </p:pic>
      <p:sp>
        <p:nvSpPr>
          <p:cNvPr id="195" name="CustomShape 2"/>
          <p:cNvSpPr/>
          <p:nvPr/>
        </p:nvSpPr>
        <p:spPr>
          <a:xfrm>
            <a:off x="3695760" y="3067200"/>
            <a:ext cx="259056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SEU COMPUTADOR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6" name="CustomShape 3"/>
          <p:cNvSpPr/>
          <p:nvPr/>
        </p:nvSpPr>
        <p:spPr>
          <a:xfrm>
            <a:off x="6048360" y="3048120"/>
            <a:ext cx="259056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MELHOR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6039000" y="3048120"/>
            <a:ext cx="259056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RÁPIDO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8" name="CustomShape 5"/>
          <p:cNvSpPr/>
          <p:nvPr/>
        </p:nvSpPr>
        <p:spPr>
          <a:xfrm>
            <a:off x="6010200" y="3048120"/>
            <a:ext cx="269532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RESISTENTE A VIRUS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9" name="CustomShape 6"/>
          <p:cNvSpPr/>
          <p:nvPr/>
        </p:nvSpPr>
        <p:spPr>
          <a:xfrm>
            <a:off x="6019920" y="3048120"/>
            <a:ext cx="269532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FÁCIL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200" name="CustomShape 7"/>
          <p:cNvSpPr/>
          <p:nvPr/>
        </p:nvSpPr>
        <p:spPr>
          <a:xfrm>
            <a:off x="6019920" y="3048120"/>
            <a:ext cx="269532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MAIS SEGURO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201" name="CustomShape 8"/>
          <p:cNvSpPr/>
          <p:nvPr/>
        </p:nvSpPr>
        <p:spPr>
          <a:xfrm>
            <a:off x="6019920" y="3048120"/>
            <a:ext cx="2714400" cy="33372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MAIS CONFIÁVEL</a:t>
            </a:r>
            <a:endParaRPr b="0" lang="en-GB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9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9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9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9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9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9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1294200" y="182160"/>
            <a:ext cx="7038720" cy="486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SOBRE ZORIN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539720" y="91584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Começou em 2008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4" name="Imagem 1" descr=""/>
          <p:cNvPicPr/>
          <p:nvPr/>
        </p:nvPicPr>
        <p:blipFill>
          <a:blip r:embed="rId1"/>
          <a:stretch/>
        </p:blipFill>
        <p:spPr>
          <a:xfrm>
            <a:off x="759960" y="789120"/>
            <a:ext cx="534240" cy="534240"/>
          </a:xfrm>
          <a:prstGeom prst="rect">
            <a:avLst/>
          </a:prstGeom>
          <a:ln>
            <a:noFill/>
          </a:ln>
        </p:spPr>
      </p:pic>
      <p:pic>
        <p:nvPicPr>
          <p:cNvPr id="205" name="Imagem 2" descr=""/>
          <p:cNvPicPr/>
          <p:nvPr/>
        </p:nvPicPr>
        <p:blipFill>
          <a:blip r:embed="rId2"/>
          <a:stretch/>
        </p:blipFill>
        <p:spPr>
          <a:xfrm>
            <a:off x="672840" y="1424160"/>
            <a:ext cx="631800" cy="631800"/>
          </a:xfrm>
          <a:prstGeom prst="rect">
            <a:avLst/>
          </a:prstGeom>
          <a:ln>
            <a:noFill/>
          </a:ln>
        </p:spPr>
      </p:pic>
      <p:pic>
        <p:nvPicPr>
          <p:cNvPr id="206" name="Imagem 3" descr=""/>
          <p:cNvPicPr/>
          <p:nvPr/>
        </p:nvPicPr>
        <p:blipFill>
          <a:blip r:embed="rId3"/>
          <a:stretch/>
        </p:blipFill>
        <p:spPr>
          <a:xfrm>
            <a:off x="449280" y="2761200"/>
            <a:ext cx="769680" cy="564480"/>
          </a:xfrm>
          <a:prstGeom prst="rect">
            <a:avLst/>
          </a:prstGeom>
          <a:ln>
            <a:noFill/>
          </a:ln>
        </p:spPr>
      </p:pic>
      <p:sp>
        <p:nvSpPr>
          <p:cNvPr id="207" name="CustomShape 3"/>
          <p:cNvSpPr/>
          <p:nvPr/>
        </p:nvSpPr>
        <p:spPr>
          <a:xfrm>
            <a:off x="1479240" y="1596960"/>
            <a:ext cx="327276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Zorin Group em Irlanda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1539720" y="2895840"/>
            <a:ext cx="600624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Usuários de Windows ou com pouca experiência em Linux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9" name="Imagem 4" descr=""/>
          <p:cNvPicPr/>
          <p:nvPr/>
        </p:nvPicPr>
        <p:blipFill>
          <a:blip r:embed="rId4"/>
          <a:stretch/>
        </p:blipFill>
        <p:spPr>
          <a:xfrm>
            <a:off x="572760" y="3522240"/>
            <a:ext cx="721080" cy="526680"/>
          </a:xfrm>
          <a:prstGeom prst="rect">
            <a:avLst/>
          </a:prstGeom>
          <a:ln>
            <a:noFill/>
          </a:ln>
        </p:spPr>
      </p:pic>
      <p:sp>
        <p:nvSpPr>
          <p:cNvPr id="210" name="CustomShape 5"/>
          <p:cNvSpPr/>
          <p:nvPr/>
        </p:nvSpPr>
        <p:spPr>
          <a:xfrm>
            <a:off x="1539720" y="3647520"/>
            <a:ext cx="600624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C++, Python, 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11" name="Imagem 5" descr=""/>
          <p:cNvPicPr/>
          <p:nvPr/>
        </p:nvPicPr>
        <p:blipFill>
          <a:blip r:embed="rId5"/>
          <a:stretch/>
        </p:blipFill>
        <p:spPr>
          <a:xfrm>
            <a:off x="0" y="4358520"/>
            <a:ext cx="2079360" cy="762120"/>
          </a:xfrm>
          <a:prstGeom prst="rect">
            <a:avLst/>
          </a:prstGeom>
          <a:ln>
            <a:noFill/>
          </a:ln>
        </p:spPr>
      </p:pic>
      <p:sp>
        <p:nvSpPr>
          <p:cNvPr id="212" name="CustomShape 6"/>
          <p:cNvSpPr/>
          <p:nvPr/>
        </p:nvSpPr>
        <p:spPr>
          <a:xfrm>
            <a:off x="1539720" y="4514040"/>
            <a:ext cx="600624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Zorin 1.0 lançado em 1 de julho de 2009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13" name="Imagem 6" descr=""/>
          <p:cNvPicPr/>
          <p:nvPr/>
        </p:nvPicPr>
        <p:blipFill>
          <a:blip r:embed="rId6"/>
          <a:stretch/>
        </p:blipFill>
        <p:spPr>
          <a:xfrm>
            <a:off x="640440" y="2079720"/>
            <a:ext cx="653400" cy="624240"/>
          </a:xfrm>
          <a:prstGeom prst="rect">
            <a:avLst/>
          </a:prstGeom>
          <a:ln>
            <a:noFill/>
          </a:ln>
        </p:spPr>
      </p:pic>
      <p:sp>
        <p:nvSpPr>
          <p:cNvPr id="214" name="CustomShape 7"/>
          <p:cNvSpPr/>
          <p:nvPr/>
        </p:nvSpPr>
        <p:spPr>
          <a:xfrm>
            <a:off x="1539720" y="2255400"/>
            <a:ext cx="327276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Ubuntu (Linux)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15" name="Imagem 22" descr=""/>
          <p:cNvPicPr/>
          <p:nvPr/>
        </p:nvPicPr>
        <p:blipFill>
          <a:blip r:embed="rId7"/>
          <a:stretch/>
        </p:blipFill>
        <p:spPr>
          <a:xfrm>
            <a:off x="8504280" y="4532040"/>
            <a:ext cx="590040" cy="59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6" dur="indefinite" restart="never" nodeType="tmRoot">
          <p:childTnLst>
            <p:seq>
              <p:cTn id="47" dur="indefinite" nodeType="mainSeq">
                <p:childTnLst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3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8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9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5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0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1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6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7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1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2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3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8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9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0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3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4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5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0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1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2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6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7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8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9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1169280" y="89280"/>
            <a:ext cx="7038720" cy="486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BREVE HISTÓRIA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17" name="Table 2"/>
          <p:cNvGraphicFramePr/>
          <p:nvPr/>
        </p:nvGraphicFramePr>
        <p:xfrm>
          <a:off x="392400" y="565920"/>
          <a:ext cx="4708440" cy="4346280"/>
        </p:xfrm>
        <a:graphic>
          <a:graphicData uri="http://schemas.openxmlformats.org/drawingml/2006/table">
            <a:tbl>
              <a:tblPr/>
              <a:tblGrid>
                <a:gridCol w="2354040"/>
                <a:gridCol w="2329200"/>
              </a:tblGrid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Versão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Data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julho de 2009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Limited Edition ’09 (2.0 Preview)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7 de dezembro de 2009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2.0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janeiro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3.0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10 de junho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4.0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22 de dezembro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6 de junho de 2011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9 de fevereiro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23 de março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18 de junho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25 de agosto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6.2 Lite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fevereiro de 2013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7.0 Lite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9 de junho de 2013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8.0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27 de janeiro de 2014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9.0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julho de 2014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10.0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agosto de 2015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11.0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3 de fevereiro de 2016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18 de novembro de 2016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27 de fevereiro de 2017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8 de setembro de 2017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março de 2018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18864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13 de setembro de 2018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196200"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15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 tIns="0" bIns="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5 de junho de 2019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</a:tbl>
          </a:graphicData>
        </a:graphic>
      </p:graphicFrame>
      <p:pic>
        <p:nvPicPr>
          <p:cNvPr id="218" name="Imagem 7" descr=""/>
          <p:cNvPicPr/>
          <p:nvPr/>
        </p:nvPicPr>
        <p:blipFill>
          <a:blip r:embed="rId1"/>
          <a:stretch/>
        </p:blipFill>
        <p:spPr>
          <a:xfrm>
            <a:off x="8504280" y="4542480"/>
            <a:ext cx="590040" cy="590040"/>
          </a:xfrm>
          <a:prstGeom prst="rect">
            <a:avLst/>
          </a:prstGeom>
          <a:ln>
            <a:noFill/>
          </a:ln>
        </p:spPr>
      </p:pic>
      <p:sp>
        <p:nvSpPr>
          <p:cNvPr id="219" name="TextShape 3"/>
          <p:cNvSpPr txBox="1"/>
          <p:nvPr/>
        </p:nvSpPr>
        <p:spPr>
          <a:xfrm>
            <a:off x="5760000" y="936000"/>
            <a:ext cx="2566440" cy="424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GB" sz="1000" spc="-1" strike="noStrike">
                <a:latin typeface="Montserrat"/>
              </a:rPr>
              <a:t>Zorin OS Core é a versão gratuita principal</a:t>
            </a:r>
            <a:endParaRPr b="1" lang="en-GB" sz="1000" spc="-1" strike="noStrike">
              <a:latin typeface="Montserrat"/>
            </a:endParaRPr>
          </a:p>
          <a:p>
            <a:r>
              <a:rPr b="1" lang="en-GB" sz="1000" spc="-1" strike="noStrike">
                <a:latin typeface="Montserrat"/>
              </a:rPr>
              <a:t>Zorin OS Lite é a versão gratuita destinada a computadores mais antigos ou com especificações técnicas mais limitadas</a:t>
            </a:r>
            <a:endParaRPr b="1" lang="en-GB" sz="1000" spc="-1" strike="noStrike">
              <a:latin typeface="Montserrat"/>
            </a:endParaRPr>
          </a:p>
          <a:p>
            <a:r>
              <a:rPr b="1" lang="en-GB" sz="1000" spc="-1" strike="noStrike">
                <a:latin typeface="Montserrat"/>
              </a:rPr>
              <a:t>Zorin OS Education é uma versão gratuita focada em estudantes e professores</a:t>
            </a:r>
            <a:endParaRPr b="1" lang="en-GB" sz="1000" spc="-1" strike="noStrike">
              <a:latin typeface="Montserrat"/>
            </a:endParaRPr>
          </a:p>
          <a:p>
            <a:r>
              <a:rPr b="1" lang="en-GB" sz="1000" spc="-1" strike="noStrike">
                <a:latin typeface="Montserrat"/>
              </a:rPr>
              <a:t>Zorin OS Business é focada no ambiente corporativo(empresas e área governamental), é uma versão paga</a:t>
            </a:r>
            <a:endParaRPr b="1" lang="en-GB" sz="1000" spc="-1" strike="noStrike">
              <a:latin typeface="Montserrat"/>
            </a:endParaRPr>
          </a:p>
          <a:p>
            <a:r>
              <a:rPr b="1" lang="en-GB" sz="1000" spc="-1" strike="noStrike">
                <a:latin typeface="Montserrat"/>
              </a:rPr>
              <a:t>Zorin OS Ultimate versão completa com jogos, aplicativos para negócios e produção e consumo de multimídia, é uma versão paga</a:t>
            </a:r>
            <a:endParaRPr b="1" lang="en-GB" sz="1000" spc="-1" strike="noStrike">
              <a:latin typeface="Montserrat"/>
            </a:endParaRPr>
          </a:p>
          <a:p>
            <a:endParaRPr b="1" lang="en-GB" sz="1000" spc="-1" strike="noStrike">
              <a:latin typeface="Montserra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1529280" y="144000"/>
            <a:ext cx="7038720" cy="486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r>
              <a:rPr b="1" lang="en-GB" sz="2400" spc="-1" strike="noStrike">
                <a:solidFill>
                  <a:srgbClr val="f8eba3"/>
                </a:solidFill>
                <a:latin typeface="Montserrat"/>
              </a:rPr>
              <a:t>REQUISITOS MINIMOS DE INSTALAÇÃO </a:t>
            </a:r>
            <a:endParaRPr b="1" lang="en-GB" sz="2400" spc="-1" strike="noStrike">
              <a:solidFill>
                <a:srgbClr val="f8eba3"/>
              </a:solidFill>
              <a:latin typeface="Montserrat"/>
            </a:endParaRPr>
          </a:p>
        </p:txBody>
      </p:sp>
      <p:pic>
        <p:nvPicPr>
          <p:cNvPr id="221" name="Imagem 7" descr=""/>
          <p:cNvPicPr/>
          <p:nvPr/>
        </p:nvPicPr>
        <p:blipFill>
          <a:blip r:embed="rId1"/>
          <a:stretch/>
        </p:blipFill>
        <p:spPr>
          <a:xfrm>
            <a:off x="8504280" y="4504320"/>
            <a:ext cx="590040" cy="590040"/>
          </a:xfrm>
          <a:prstGeom prst="rect">
            <a:avLst/>
          </a:prstGeom>
          <a:ln>
            <a:noFill/>
          </a:ln>
        </p:spPr>
      </p:pic>
      <p:sp>
        <p:nvSpPr>
          <p:cNvPr id="222" name="TextShape 2"/>
          <p:cNvSpPr txBox="1"/>
          <p:nvPr/>
        </p:nvSpPr>
        <p:spPr>
          <a:xfrm>
            <a:off x="1599480" y="756720"/>
            <a:ext cx="4232520" cy="3707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endParaRPr b="0" lang="en-GB" sz="1400" spc="-1" strike="noStrike">
              <a:latin typeface="Arial"/>
            </a:endParaRPr>
          </a:p>
          <a:p>
            <a:r>
              <a:rPr b="0" lang="en-GB" sz="1400" spc="-1" strike="noStrike">
                <a:latin typeface="Arial"/>
              </a:rPr>
              <a:t>CPU → 1 GHz Dual Core – 64-bit </a:t>
            </a:r>
            <a:endParaRPr b="0" lang="en-GB" sz="1400" spc="-1" strike="noStrike">
              <a:latin typeface="Arial"/>
            </a:endParaRPr>
          </a:p>
          <a:p>
            <a:r>
              <a:rPr b="0" lang="en-GB" sz="1400" spc="-1" strike="noStrike">
                <a:latin typeface="Arial"/>
              </a:rPr>
              <a:t>RAM → 2 GB</a:t>
            </a:r>
            <a:endParaRPr b="0" lang="en-GB" sz="1400" spc="-1" strike="noStrike">
              <a:latin typeface="Arial"/>
            </a:endParaRPr>
          </a:p>
          <a:p>
            <a:r>
              <a:rPr b="0" lang="en-GB" sz="1400" spc="-1" strike="noStrike">
                <a:latin typeface="Arial"/>
              </a:rPr>
              <a:t>Armazenamento → 10 GB (Core &amp; Education) or 20 GB (Ultimate)</a:t>
            </a:r>
            <a:endParaRPr b="0" lang="en-GB" sz="1400" spc="-1" strike="noStrike">
              <a:latin typeface="Arial"/>
            </a:endParaRPr>
          </a:p>
          <a:p>
            <a:r>
              <a:rPr b="0" lang="en-GB" sz="1400" spc="-1" strike="noStrike">
                <a:latin typeface="Arial"/>
              </a:rPr>
              <a:t>Display → 800 × 600 resolution</a:t>
            </a:r>
            <a:endParaRPr b="0" lang="en-GB" sz="1400" spc="-1" strike="noStrike">
              <a:latin typeface="Arial"/>
            </a:endParaRPr>
          </a:p>
          <a:p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1294200" y="157500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2030400" y="157500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APT – ADVANCED PACKAGE TOOL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1294200" y="2358000"/>
            <a:ext cx="732600" cy="82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226" name="TextShape 4"/>
          <p:cNvSpPr txBox="1"/>
          <p:nvPr/>
        </p:nvSpPr>
        <p:spPr>
          <a:xfrm>
            <a:off x="2030400" y="238392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DPKG – DEBIAN PACKAGE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CustomShape 5"/>
          <p:cNvSpPr/>
          <p:nvPr/>
        </p:nvSpPr>
        <p:spPr>
          <a:xfrm>
            <a:off x="1290960" y="316152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228" name="TextShape 6"/>
          <p:cNvSpPr txBox="1"/>
          <p:nvPr/>
        </p:nvSpPr>
        <p:spPr>
          <a:xfrm>
            <a:off x="2023560" y="316152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SNAPPY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CustomShape 7"/>
          <p:cNvSpPr/>
          <p:nvPr/>
        </p:nvSpPr>
        <p:spPr>
          <a:xfrm>
            <a:off x="1955160" y="3954600"/>
            <a:ext cx="58770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FLATPAK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230" name="Imagem 2" descr=""/>
          <p:cNvPicPr/>
          <p:nvPr/>
        </p:nvPicPr>
        <p:blipFill>
          <a:blip r:embed="rId1"/>
          <a:stretch/>
        </p:blipFill>
        <p:spPr>
          <a:xfrm>
            <a:off x="1590480" y="-50760"/>
            <a:ext cx="1236600" cy="1236600"/>
          </a:xfrm>
          <a:prstGeom prst="rect">
            <a:avLst/>
          </a:prstGeom>
          <a:ln>
            <a:noFill/>
          </a:ln>
        </p:spPr>
      </p:pic>
      <p:pic>
        <p:nvPicPr>
          <p:cNvPr id="231" name="Imagem 3" descr=""/>
          <p:cNvPicPr/>
          <p:nvPr/>
        </p:nvPicPr>
        <p:blipFill>
          <a:blip r:embed="rId2"/>
          <a:stretch/>
        </p:blipFill>
        <p:spPr>
          <a:xfrm>
            <a:off x="8504280" y="4542480"/>
            <a:ext cx="590040" cy="590040"/>
          </a:xfrm>
          <a:prstGeom prst="rect">
            <a:avLst/>
          </a:prstGeom>
          <a:ln>
            <a:noFill/>
          </a:ln>
        </p:spPr>
      </p:pic>
      <p:sp>
        <p:nvSpPr>
          <p:cNvPr id="232" name="TextShape 8"/>
          <p:cNvSpPr txBox="1"/>
          <p:nvPr/>
        </p:nvSpPr>
        <p:spPr>
          <a:xfrm>
            <a:off x="1760760" y="140040"/>
            <a:ext cx="7038720" cy="486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GERENCIADOR DE PACOTES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CustomShape 9"/>
          <p:cNvSpPr/>
          <p:nvPr/>
        </p:nvSpPr>
        <p:spPr>
          <a:xfrm>
            <a:off x="1222200" y="393912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04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0" dur="indefinite" restart="never" nodeType="tmRoot">
          <p:childTnLst>
            <p:seq>
              <p:cTn id="121" dur="indefinite" nodeType="mainSeq">
                <p:childTnLst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6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7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6" dur="5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7" dur="500" fill="hold"/>
                                        <p:tgtEl>
                                          <p:spTgt spid="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6" dur="500" fill="hold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7" dur="500" fill="hold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0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1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6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1313280" y="2232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r>
              <a:rPr b="1" lang="en-GB" sz="2400" spc="-1" strike="noStrike">
                <a:solidFill>
                  <a:srgbClr val="f8eba3"/>
                </a:solidFill>
                <a:latin typeface="Montserrat"/>
              </a:rPr>
              <a:t>PRINCIPAIS SOFTWARES </a:t>
            </a:r>
            <a:endParaRPr b="1" lang="en-GB" sz="2400" spc="-1" strike="noStrike">
              <a:solidFill>
                <a:srgbClr val="f8eba3"/>
              </a:solidFill>
              <a:latin typeface="Montserrat"/>
            </a:endParaRPr>
          </a:p>
        </p:txBody>
      </p:sp>
      <p:pic>
        <p:nvPicPr>
          <p:cNvPr id="235" name="" descr=""/>
          <p:cNvPicPr/>
          <p:nvPr/>
        </p:nvPicPr>
        <p:blipFill>
          <a:blip r:embed="rId1"/>
          <a:stretch/>
        </p:blipFill>
        <p:spPr>
          <a:xfrm>
            <a:off x="1080000" y="864000"/>
            <a:ext cx="6667200" cy="381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1014480" y="224280"/>
            <a:ext cx="703872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1400" spc="-1" strike="noStrike">
                <a:solidFill>
                  <a:srgbClr val="f8eba3"/>
                </a:solidFill>
                <a:latin typeface="Montserrat"/>
                <a:ea typeface="Arial"/>
              </a:rPr>
              <a:t>INTERFACE GRÁFICA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37" name="Imagem 3" descr=""/>
          <p:cNvPicPr/>
          <p:nvPr/>
        </p:nvPicPr>
        <p:blipFill>
          <a:blip r:embed="rId1"/>
          <a:stretch/>
        </p:blipFill>
        <p:spPr>
          <a:xfrm>
            <a:off x="2538000" y="49320"/>
            <a:ext cx="837360" cy="661680"/>
          </a:xfrm>
          <a:prstGeom prst="rect">
            <a:avLst/>
          </a:prstGeom>
          <a:ln>
            <a:noFill/>
          </a:ln>
        </p:spPr>
      </p:pic>
      <p:pic>
        <p:nvPicPr>
          <p:cNvPr id="238" name="Imagem 5" descr=""/>
          <p:cNvPicPr/>
          <p:nvPr/>
        </p:nvPicPr>
        <p:blipFill>
          <a:blip r:embed="rId2"/>
          <a:stretch/>
        </p:blipFill>
        <p:spPr>
          <a:xfrm>
            <a:off x="0" y="886320"/>
            <a:ext cx="3926160" cy="3141000"/>
          </a:xfrm>
          <a:prstGeom prst="rect">
            <a:avLst/>
          </a:prstGeom>
          <a:ln>
            <a:noFill/>
          </a:ln>
        </p:spPr>
      </p:pic>
      <p:pic>
        <p:nvPicPr>
          <p:cNvPr id="239" name="Imagem 6" descr=""/>
          <p:cNvPicPr/>
          <p:nvPr/>
        </p:nvPicPr>
        <p:blipFill>
          <a:blip r:embed="rId3"/>
          <a:stretch/>
        </p:blipFill>
        <p:spPr>
          <a:xfrm>
            <a:off x="4281480" y="886320"/>
            <a:ext cx="4721040" cy="3141000"/>
          </a:xfrm>
          <a:prstGeom prst="rect">
            <a:avLst/>
          </a:prstGeom>
          <a:ln>
            <a:noFill/>
          </a:ln>
        </p:spPr>
      </p:pic>
      <p:pic>
        <p:nvPicPr>
          <p:cNvPr id="240" name="Imagem 7" descr=""/>
          <p:cNvPicPr/>
          <p:nvPr/>
        </p:nvPicPr>
        <p:blipFill>
          <a:blip r:embed="rId4"/>
          <a:stretch/>
        </p:blipFill>
        <p:spPr>
          <a:xfrm>
            <a:off x="8504280" y="4542480"/>
            <a:ext cx="590040" cy="59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1014480" y="224280"/>
            <a:ext cx="7038720" cy="48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1400" spc="-1" strike="noStrike">
                <a:solidFill>
                  <a:srgbClr val="f8eba3"/>
                </a:solidFill>
                <a:latin typeface="Montserrat"/>
                <a:ea typeface="Arial"/>
              </a:rPr>
              <a:t>INTERFACE GRÁFICA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42" name="Imagem 3" descr=""/>
          <p:cNvPicPr/>
          <p:nvPr/>
        </p:nvPicPr>
        <p:blipFill>
          <a:blip r:embed="rId1"/>
          <a:stretch/>
        </p:blipFill>
        <p:spPr>
          <a:xfrm>
            <a:off x="1014480" y="827640"/>
            <a:ext cx="7369560" cy="4143240"/>
          </a:xfrm>
          <a:prstGeom prst="rect">
            <a:avLst/>
          </a:prstGeom>
          <a:ln>
            <a:noFill/>
          </a:ln>
        </p:spPr>
      </p:pic>
      <p:pic>
        <p:nvPicPr>
          <p:cNvPr id="243" name="Imagem 4" descr=""/>
          <p:cNvPicPr/>
          <p:nvPr/>
        </p:nvPicPr>
        <p:blipFill>
          <a:blip r:embed="rId2"/>
          <a:stretch/>
        </p:blipFill>
        <p:spPr>
          <a:xfrm>
            <a:off x="8504280" y="4542480"/>
            <a:ext cx="590040" cy="59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991440" y="2382120"/>
            <a:ext cx="6935760" cy="523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Autofit/>
          </a:bodyPr>
          <a:p>
            <a:pPr marL="457200" indent="-228240" algn="ctr">
              <a:lnSpc>
                <a:spcPct val="100000"/>
              </a:lnSpc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Obrigado pela atenção</a:t>
            </a:r>
            <a:endParaRPr b="0" lang="en-GB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5" name="Imagem 2" descr=""/>
          <p:cNvPicPr/>
          <p:nvPr/>
        </p:nvPicPr>
        <p:blipFill>
          <a:blip r:embed="rId1"/>
          <a:stretch/>
        </p:blipFill>
        <p:spPr>
          <a:xfrm>
            <a:off x="8504280" y="4542480"/>
            <a:ext cx="590040" cy="59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Application>LibreOffice/6.2.4.2.0$Linux_X86_64 LibreOffice_project/20$Build-2</Application>
  <Words>222</Words>
  <Paragraphs>75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2019-06-13T11:08:01Z</dcterms:modified>
  <cp:revision>14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